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58" r:id="rId3"/>
    <p:sldId id="259" r:id="rId4"/>
    <p:sldId id="310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1" r:id="rId20"/>
    <p:sldId id="312" r:id="rId21"/>
    <p:sldId id="314" r:id="rId22"/>
    <p:sldId id="313" r:id="rId23"/>
    <p:sldId id="315" r:id="rId24"/>
    <p:sldId id="316" r:id="rId25"/>
    <p:sldId id="317" r:id="rId26"/>
    <p:sldId id="318" r:id="rId27"/>
    <p:sldId id="319" r:id="rId28"/>
    <p:sldId id="321" r:id="rId29"/>
    <p:sldId id="320" r:id="rId30"/>
    <p:sldId id="322" r:id="rId31"/>
    <p:sldId id="323" r:id="rId32"/>
    <p:sldId id="278" r:id="rId33"/>
  </p:sldIdLst>
  <p:sldSz cx="9144000" cy="5143500" type="screen16x9"/>
  <p:notesSz cx="6858000" cy="9144000"/>
  <p:embeddedFontLst>
    <p:embeddedFont>
      <p:font typeface="Abel" panose="02000506030000020004" pitchFamily="2" charset="0"/>
      <p:regular r:id="rId35"/>
    </p:embeddedFont>
    <p:embeddedFont>
      <p:font typeface="Megrim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C5790D-ED9C-40D3-8986-44366E9DC45F}" v="30" dt="2021-10-08T04:24:55.508"/>
  </p1510:revLst>
</p1510:revInfo>
</file>

<file path=ppt/tableStyles.xml><?xml version="1.0" encoding="utf-8"?>
<a:tblStyleLst xmlns:a="http://schemas.openxmlformats.org/drawingml/2006/main" def="{EE5879B8-69FA-45E9-8B50-13E111EEC92F}">
  <a:tblStyle styleId="{EE5879B8-69FA-45E9-8B50-13E111EEC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DCF972-F3DB-49DA-96C2-27350D1A7E4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>
        <p:scale>
          <a:sx n="120" d="100"/>
          <a:sy n="120" d="100"/>
        </p:scale>
        <p:origin x="394" y="-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18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7" name="Google Shape;687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8" name="Google Shape;688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9" name="Google Shape;689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90" name="Google Shape;690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6" name="Google Shape;696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7" name="Google Shape;697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8" name="Google Shape;698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5" name="Google Shape;725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8" name="Google Shape;728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5" name="Google Shape;735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6" name="Google Shape;736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8" name="Google Shape;748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"/>
          <p:cNvSpPr txBox="1">
            <a:spLocks noGrp="1"/>
          </p:cNvSpPr>
          <p:nvPr>
            <p:ph type="ctrTitle"/>
          </p:nvPr>
        </p:nvSpPr>
        <p:spPr>
          <a:xfrm>
            <a:off x="1305505" y="1991850"/>
            <a:ext cx="6532889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Abel" panose="020B0604020202020204" charset="0"/>
              </a:rPr>
              <a:t>How Astronomy Shaped The Modern Civilization</a:t>
            </a:r>
            <a:br>
              <a:rPr lang="en" sz="2800" dirty="0">
                <a:latin typeface="Abel" panose="020B0604020202020204" charset="0"/>
              </a:rPr>
            </a:br>
            <a:r>
              <a:rPr lang="en" sz="2800" dirty="0">
                <a:latin typeface="Abel" panose="020B0604020202020204" charset="0"/>
              </a:rPr>
              <a:t>&amp;</a:t>
            </a:r>
            <a:br>
              <a:rPr lang="en" sz="2800" dirty="0">
                <a:latin typeface="Abel" panose="020B0604020202020204" charset="0"/>
              </a:rPr>
            </a:br>
            <a:r>
              <a:rPr lang="en" sz="2800" dirty="0">
                <a:latin typeface="Abel" panose="020B0604020202020204" charset="0"/>
              </a:rPr>
              <a:t>How To Find Direction Using The Stars</a:t>
            </a:r>
            <a:endParaRPr sz="2800" dirty="0">
              <a:latin typeface="Abel" panose="020B060402020202020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225740C-8DC9-4FA7-ACC3-9BD361FF5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3549" y="3603314"/>
            <a:ext cx="5236800" cy="784800"/>
          </a:xfrm>
        </p:spPr>
        <p:txBody>
          <a:bodyPr/>
          <a:lstStyle/>
          <a:p>
            <a:r>
              <a:rPr lang="en-US" dirty="0"/>
              <a:t>Teja Teppala</a:t>
            </a:r>
          </a:p>
          <a:p>
            <a:r>
              <a:rPr lang="en-US" dirty="0"/>
              <a:t>University of Missouri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90FD-BF40-4E6D-BCC3-832318C0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Circumpolar stars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FC9A1-129B-4492-8E37-219C92C2F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18DFF-E89D-4BDE-8B60-C222F4F342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C0BF424D-B00B-4316-9B6C-C0194E01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95" y="1577785"/>
            <a:ext cx="4898160" cy="306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9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9ABF-B4A6-47A4-A8F3-D6A5787B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Circumpolar stars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D3C13-C4B2-47CE-B080-AEDC2A67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9875" y="1568069"/>
            <a:ext cx="3124199" cy="2874165"/>
          </a:xfrm>
        </p:spPr>
        <p:txBody>
          <a:bodyPr/>
          <a:lstStyle/>
          <a:p>
            <a:r>
              <a:rPr lang="en-US" dirty="0"/>
              <a:t>If you are at the North/South pole, all stars are circumpolar.</a:t>
            </a:r>
          </a:p>
          <a:p>
            <a:r>
              <a:rPr lang="en-US" dirty="0"/>
              <a:t>If you are on the equator, none of the stars are circumpolar.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B06BB-300D-4038-8F1D-064272607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0E0BE-88FC-4624-809F-6DBAC1FA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7975" y="1577785"/>
            <a:ext cx="1844921" cy="2874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885F84-7602-4851-ABD4-9A1A5AD5A547}"/>
              </a:ext>
            </a:extLst>
          </p:cNvPr>
          <p:cNvGrpSpPr/>
          <p:nvPr/>
        </p:nvGrpSpPr>
        <p:grpSpPr>
          <a:xfrm>
            <a:off x="6216624" y="1568069"/>
            <a:ext cx="1801701" cy="2874165"/>
            <a:chOff x="4214810" y="785794"/>
            <a:chExt cx="3603403" cy="57375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0010A0-EDAF-4A61-9FFD-C56A05793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r="57743"/>
            <a:stretch>
              <a:fillRect/>
            </a:stretch>
          </p:blipFill>
          <p:spPr bwMode="auto">
            <a:xfrm>
              <a:off x="4714876" y="785794"/>
              <a:ext cx="2655201" cy="28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F2BE92-5C32-4231-8190-65F066D44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42651"/>
            <a:stretch>
              <a:fillRect/>
            </a:stretch>
          </p:blipFill>
          <p:spPr bwMode="auto">
            <a:xfrm>
              <a:off x="4214810" y="3643314"/>
              <a:ext cx="3603403" cy="28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94883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6286-C767-46F7-9392-E5A7C3ED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Circumpolar stars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D6C10-D75E-47AD-9EE1-225FEE00E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1" y="1577785"/>
            <a:ext cx="4095750" cy="26955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There is a star which is </a:t>
            </a:r>
            <a:r>
              <a:rPr lang="en-US" i="1" dirty="0">
                <a:solidFill>
                  <a:schemeClr val="tx2"/>
                </a:solidFill>
              </a:rPr>
              <a:t>nearly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on the North Celestial Pole: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Polaris (“The North Star”).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B39D3-C731-4C40-9D51-05EAA6DC9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 descr="figure 02-11">
            <a:extLst>
              <a:ext uri="{FF2B5EF4-FFF2-40B4-BE49-F238E27FC236}">
                <a16:creationId xmlns:a16="http://schemas.microsoft.com/office/drawing/2014/main" id="{7F1BC6CE-5072-40B2-9ADF-B5FEA1C11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318125" y="1584135"/>
            <a:ext cx="2196815" cy="308525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62951A-2816-4DA3-AFD5-BDFEF6FE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5475" y="2869389"/>
            <a:ext cx="3788089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141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A5C6-6D3C-4A56-A098-2F6CD245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Constellations!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D556B-6616-4B71-90BC-683DEBBFE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Constellations are areas on the celestial sphere in which a group of stars forms a perceived pattern, such as an animal, mythological person, or an object, etc.</a:t>
            </a:r>
          </a:p>
          <a:p>
            <a:r>
              <a:rPr lang="en-US" dirty="0"/>
              <a:t>How many constellations are there in the night sky?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35ED3-606F-4921-80EB-5253D1208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046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C0C4-AD93-44DE-9628-CF2005AFB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Constellations!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7109A-616B-4E18-8CEB-81E6C2581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88 constellations!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3CAE0-4037-4686-8B85-D3EB591B0A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91B6-201E-481E-8D35-FD4573A38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r="4590" b="5607"/>
          <a:stretch/>
        </p:blipFill>
        <p:spPr>
          <a:xfrm>
            <a:off x="-19788" y="0"/>
            <a:ext cx="9183525" cy="5395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A23E5-51BE-43EF-93EF-5B309D4C6900}"/>
              </a:ext>
            </a:extLst>
          </p:cNvPr>
          <p:cNvSpPr txBox="1"/>
          <p:nvPr/>
        </p:nvSpPr>
        <p:spPr>
          <a:xfrm>
            <a:off x="2708249" y="3371850"/>
            <a:ext cx="372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bel" panose="020B0604020202020204" charset="0"/>
              </a:rPr>
              <a:t>There are 88 constellations!</a:t>
            </a:r>
          </a:p>
        </p:txBody>
      </p:sp>
    </p:spTree>
    <p:extLst>
      <p:ext uri="{BB962C8B-B14F-4D97-AF65-F5344CB8AC3E}">
        <p14:creationId xmlns:p14="http://schemas.microsoft.com/office/powerpoint/2010/main" val="176230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9E50-3407-4533-A50F-79BC90CE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Using constellations in agriculture: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A696A-4FB9-445B-8357-3B660FC3C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noticed that these patterns are visible only at certain times.</a:t>
            </a:r>
          </a:p>
          <a:p>
            <a:r>
              <a:rPr lang="en-US" dirty="0"/>
              <a:t>Before there were proper calendars, these constellations helped determine when to sow, and harvest.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586CC-C4B3-4F6E-90FD-355C894EEA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942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CA00-B756-4D54-9A74-6B68ED8E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Using constellations in agriculture: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21AEA-B6D1-41B2-89B3-B4685D616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475" y="1577785"/>
            <a:ext cx="2982175" cy="2695500"/>
          </a:xfrm>
        </p:spPr>
        <p:txBody>
          <a:bodyPr/>
          <a:lstStyle/>
          <a:p>
            <a:r>
              <a:rPr lang="en-US" dirty="0"/>
              <a:t>If one could see the “Summer triangle” overhead, then they could determine that Summer is coming along.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C625-C3E7-4D21-8DB5-B7760F4C8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A02AAAA5-2523-4BA2-A4DB-E341E5EE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75" y="1745916"/>
            <a:ext cx="3308787" cy="20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76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97E5-29C1-44DE-9184-7841056F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Using constellations in agriculture: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26CA9-2A21-467D-8E62-F45788AB1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50" y="2054351"/>
            <a:ext cx="3485075" cy="2695500"/>
          </a:xfrm>
        </p:spPr>
        <p:txBody>
          <a:bodyPr/>
          <a:lstStyle/>
          <a:p>
            <a:r>
              <a:rPr lang="en-US" dirty="0"/>
              <a:t>If the Orion constellation started to become fully visible, they would know winter was coming soon.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EE09-1C1A-4D3E-A3A4-D9857CEACE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 descr="A picture containing outdoor, nature, night sky, outdoor object&#10;&#10;Description automatically generated">
            <a:extLst>
              <a:ext uri="{FF2B5EF4-FFF2-40B4-BE49-F238E27FC236}">
                <a16:creationId xmlns:a16="http://schemas.microsoft.com/office/drawing/2014/main" id="{A6CD0E24-1D46-4FBC-B60F-31EB438B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09" y="1574856"/>
            <a:ext cx="2164949" cy="30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AAAA-884F-4A7A-9E50-F25C8C70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Why was astronomy key to modern civilization?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25A74-4A02-4140-A570-854F4FB2B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ability to predict seasons led to hunting and gathering being replaced by agriculture…</a:t>
            </a:r>
          </a:p>
          <a:p>
            <a:r>
              <a:rPr lang="en-US" dirty="0"/>
              <a:t>…which in turn led to formation of large societies, cities and kingdoms…</a:t>
            </a:r>
          </a:p>
          <a:p>
            <a:r>
              <a:rPr lang="en-US" dirty="0"/>
              <a:t>…along came the governments, industries and new technologies born out of necessities, and the rest is history!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21F7F-D5B6-4A9B-8B40-77953C1FD2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586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50F7-809D-443D-8446-13C3C063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Using stars for navigating: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8C56B-EC79-4100-B9D9-C2B77774C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dirty="0"/>
              <a:t>Remember Polaris, the “North Star”?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74C8C-A6D6-4355-801D-9350267550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4D05E204-98BF-4AC4-8DDC-D1F3D3CE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54" y="2127249"/>
            <a:ext cx="4033442" cy="25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0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"/>
          <p:cNvSpPr txBox="1">
            <a:spLocks noGrp="1"/>
          </p:cNvSpPr>
          <p:nvPr>
            <p:ph type="ctrTitle" idx="4294967295"/>
          </p:nvPr>
        </p:nvSpPr>
        <p:spPr>
          <a:xfrm>
            <a:off x="1777800" y="55845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Abel" panose="020B0604020202020204" charset="0"/>
              </a:rPr>
              <a:t>About me:</a:t>
            </a:r>
            <a:endParaRPr sz="4800" dirty="0">
              <a:latin typeface="Abel" panose="020B0604020202020204" charset="0"/>
            </a:endParaRPr>
          </a:p>
        </p:txBody>
      </p:sp>
      <p:sp>
        <p:nvSpPr>
          <p:cNvPr id="768" name="Google Shape;768;p14"/>
          <p:cNvSpPr txBox="1">
            <a:spLocks noGrp="1"/>
          </p:cNvSpPr>
          <p:nvPr>
            <p:ph type="subTitle" idx="4294967295"/>
          </p:nvPr>
        </p:nvSpPr>
        <p:spPr>
          <a:xfrm>
            <a:off x="1777800" y="1228550"/>
            <a:ext cx="5588400" cy="28875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I AM </a:t>
            </a:r>
            <a:r>
              <a:rPr lang="en-US" sz="1800" b="1" dirty="0"/>
              <a:t>TEJA TEPPALA</a:t>
            </a:r>
            <a:endParaRPr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Hometown: Visakhapatnam (Vizag), India.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BS – MS in Physics from University of Hyderabad, India.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Currently working on a PhD in Physics/Astrophysics.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I study evolution of galaxies. More specifically, I study what triggers/stops star formation in galaxies.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</p:txBody>
      </p:sp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B3D4-6FA6-40EE-8389-F93AA8BC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Locating the “North star”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E49B3-4C64-4429-B502-B3F0161D1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213A3-5C33-41B2-9931-411A075B47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8" name="Picture 7" descr="A picture containing text, nature, night sky&#10;&#10;Description automatically generated">
            <a:extLst>
              <a:ext uri="{FF2B5EF4-FFF2-40B4-BE49-F238E27FC236}">
                <a16:creationId xmlns:a16="http://schemas.microsoft.com/office/drawing/2014/main" id="{F6553EBC-7BBB-4438-B892-9BD4417A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03" y="1478900"/>
            <a:ext cx="4291143" cy="33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3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EF25-0190-4D42-B7D5-DF00C3B9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When Big Dipper is obscured, we can use Cassiopeia, on the other side of Polaris: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C369C-5EEE-4DCC-AC9E-915753B3B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63D3A-C735-455B-9A34-E63244D244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 descr="A picture containing text, nature, night sky&#10;&#10;Description automatically generated">
            <a:extLst>
              <a:ext uri="{FF2B5EF4-FFF2-40B4-BE49-F238E27FC236}">
                <a16:creationId xmlns:a16="http://schemas.microsoft.com/office/drawing/2014/main" id="{5A6DECCD-C94D-4A4C-9253-9F6DCF92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62" y="1478900"/>
            <a:ext cx="4852026" cy="29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02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15EE-C084-4FBC-8662-A9D5B485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Added bonus - finding your latitude: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DD81B-D392-4194-AF17-192A2F63D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64C15-3FF3-4EBE-ABA2-CC677DD3E5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B914B69-CF26-4001-ADDE-6F74525D5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7" y="1577785"/>
            <a:ext cx="4714815" cy="31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02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85F7-0C31-43E6-AB00-849B061A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Using stars for navigating: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EE4AD-6F55-4F8E-8EE2-88423BF1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475" y="1577785"/>
            <a:ext cx="5205975" cy="2695500"/>
          </a:xfrm>
        </p:spPr>
        <p:txBody>
          <a:bodyPr/>
          <a:lstStyle/>
          <a:p>
            <a:r>
              <a:rPr lang="en-US" dirty="0"/>
              <a:t>Early sea explorers relied on the North Star for directions and staying on course.</a:t>
            </a:r>
          </a:p>
          <a:p>
            <a:r>
              <a:rPr lang="en-US" dirty="0"/>
              <a:t>In modern times, 57 navigational stars along with Polaris are used. Their positions are listed in nautical almanacs. A sextant is used for accurate measurement.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3D972-E499-4F5C-BF1D-83B669213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4BA2B-2988-454B-AEF0-C41C95A1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0" y="1822450"/>
            <a:ext cx="2140250" cy="19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91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A5B0-72C3-4E5D-81C1-D10C0ADB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Alas, you can’t find Polaris once you cross the equator into southern hemisphere!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52DF-5CFC-4DD9-95C1-2BA7D3156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endParaRPr lang="en-US" dirty="0"/>
          </a:p>
          <a:p>
            <a:pPr marL="76200" indent="0" algn="ctr">
              <a:buNone/>
            </a:pPr>
            <a:r>
              <a:rPr lang="en-US" dirty="0"/>
              <a:t>What to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BB7F9-090E-464E-AE88-4A4B09561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7232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5C93-31B3-41FB-8682-7DE6ACA2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Alas, you can’t find Polaris once you cross the equator into southern hemisphere!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BE032-CDDE-4DEC-A107-B0A451BC4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endParaRPr lang="en-US" dirty="0"/>
          </a:p>
          <a:p>
            <a:pPr marL="76200" indent="0" algn="ctr">
              <a:buNone/>
            </a:pPr>
            <a:r>
              <a:rPr lang="en-US" dirty="0"/>
              <a:t>What to do?</a:t>
            </a:r>
          </a:p>
          <a:p>
            <a:pPr marL="7620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E7920-0F92-4A8C-96F6-4DA37CCD3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56A6FC5-A68D-4448-B476-BAB415F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" y="2844800"/>
            <a:ext cx="9090660" cy="13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8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1841-5DCE-4343-BF08-9F9BF3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We use “Crux”, a.k.a. the “Southern Cross”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30422-0D05-4111-9D98-08101439D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16324-1428-48AC-B358-249F8296B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04748CA-0A1E-4D04-9DF8-E10FE451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78" y="1577785"/>
            <a:ext cx="4400797" cy="3111501"/>
          </a:xfrm>
          <a:prstGeom prst="rect">
            <a:avLst/>
          </a:prstGeom>
        </p:spPr>
      </p:pic>
      <p:pic>
        <p:nvPicPr>
          <p:cNvPr id="8" name="Picture 7" descr="Stars and galaxies in space&#10;&#10;Description automatically generated with medium confidence">
            <a:extLst>
              <a:ext uri="{FF2B5EF4-FFF2-40B4-BE49-F238E27FC236}">
                <a16:creationId xmlns:a16="http://schemas.microsoft.com/office/drawing/2014/main" id="{5BD9A837-18F3-4C27-9F58-0BDE1485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89" y="1700139"/>
            <a:ext cx="1813775" cy="28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58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0A40-F352-4F0B-9DB8-D39672B2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What if you can’t find any of these stars?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8820F-75CC-41EE-8F23-1E877831E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(Most of the) stars will always rise in the East and set in the West.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this motion of stars to find directions!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C7C80-C361-4816-8A20-E50E82435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649F0-CE04-4C11-86F5-8E0CD7416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19" y="2457450"/>
            <a:ext cx="3242562" cy="18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9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5C0-0F64-4454-8731-31C0E40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How to do it: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AD1A0-773D-4051-89C4-BA37CD5F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Drive two stakes to the ground, spaced about a yard apart, with the taller stake behind a smaller 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7FB53-D7A9-40A1-BC42-F270B30532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 descr="A picture containing grass, outdoor, person, person&#10;&#10;Description automatically generated">
            <a:extLst>
              <a:ext uri="{FF2B5EF4-FFF2-40B4-BE49-F238E27FC236}">
                <a16:creationId xmlns:a16="http://schemas.microsoft.com/office/drawing/2014/main" id="{1B1FD95C-A3F9-4ECA-9906-F1495457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054" y="2450516"/>
            <a:ext cx="3483841" cy="22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2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5CA7F-311A-4915-9FD4-24F75C22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How to do it: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05536-6A19-473B-B02A-CF4F8BBF3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a bright star so that it lines up with the tops of both stakes.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32672-9384-4043-8A7E-0B131D137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 descr="A picture containing grass, outdoor, person, person&#10;&#10;Description automatically generated">
            <a:extLst>
              <a:ext uri="{FF2B5EF4-FFF2-40B4-BE49-F238E27FC236}">
                <a16:creationId xmlns:a16="http://schemas.microsoft.com/office/drawing/2014/main" id="{B0D40B32-2EC7-4A33-B9B3-464A71EE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054" y="2450516"/>
            <a:ext cx="3483841" cy="22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002270-B896-489F-9ECB-5321963D54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5" b="15254"/>
          <a:stretch/>
        </p:blipFill>
        <p:spPr>
          <a:xfrm>
            <a:off x="4768850" y="528920"/>
            <a:ext cx="1920240" cy="2318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2502C-FB20-4AF7-9CE7-B9F7A3F1C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96" y="671148"/>
            <a:ext cx="1113655" cy="1335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EA780-5A11-408E-A13E-D2C8383D48A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3847" y="2070351"/>
            <a:ext cx="2498151" cy="2498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F9C94-8C45-40A5-B267-680B8B33DA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558" y="3176810"/>
            <a:ext cx="1438824" cy="1215581"/>
          </a:xfrm>
          <a:prstGeom prst="rect">
            <a:avLst/>
          </a:prstGeom>
        </p:spPr>
      </p:pic>
      <p:sp>
        <p:nvSpPr>
          <p:cNvPr id="12" name="Google Shape;770;p14">
            <a:extLst>
              <a:ext uri="{FF2B5EF4-FFF2-40B4-BE49-F238E27FC236}">
                <a16:creationId xmlns:a16="http://schemas.microsoft.com/office/drawing/2014/main" id="{BD296A26-C204-493E-B4EC-D1C5F50FE394}"/>
              </a:ext>
            </a:extLst>
          </p:cNvPr>
          <p:cNvSpPr txBox="1">
            <a:spLocks/>
          </p:cNvSpPr>
          <p:nvPr/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300" dirty="0">
                <a:solidFill>
                  <a:schemeClr val="tx2"/>
                </a:solidFill>
                <a:latin typeface="Megrim" panose="020B0604020202020204" charset="0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6488-C003-479F-BAE0-05A9DC1E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How to do it: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ACD8F-DEEC-446A-8EFD-4EE4D3FCE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wait for 10-15 minutes and check how the star moved with respect to the tops of the stakes.</a:t>
            </a:r>
          </a:p>
          <a:p>
            <a:r>
              <a:rPr lang="en-US" dirty="0"/>
              <a:t>If the star moved up, you are facing East.</a:t>
            </a:r>
          </a:p>
          <a:p>
            <a:r>
              <a:rPr lang="en-US" dirty="0"/>
              <a:t>If the star moved down,  you are facing West.</a:t>
            </a:r>
          </a:p>
          <a:p>
            <a:r>
              <a:rPr lang="en-US" dirty="0"/>
              <a:t>If the star moved to the left, you are facing North.</a:t>
            </a:r>
          </a:p>
          <a:p>
            <a:r>
              <a:rPr lang="en-US" dirty="0"/>
              <a:t>If the star moved to the right, you are facing South.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829BF-0851-4F8A-B535-96A02B3412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7661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F638-EA9F-4F48-9CAA-52E6DE20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00" y="3760450"/>
            <a:ext cx="6513000" cy="620400"/>
          </a:xfrm>
        </p:spPr>
        <p:txBody>
          <a:bodyPr/>
          <a:lstStyle/>
          <a:p>
            <a:r>
              <a:rPr lang="en-US" dirty="0">
                <a:latin typeface="Abel" panose="020B0604020202020204" charset="0"/>
              </a:rPr>
              <a:t>So, there you have it: a brief guide to navigating using stars; wherever you are in the world, you now know how to find North, South, East and West!</a:t>
            </a:r>
            <a:br>
              <a:rPr lang="en-US" dirty="0">
                <a:latin typeface="Abel" panose="020B0604020202020204" charset="0"/>
              </a:rPr>
            </a:br>
            <a:br>
              <a:rPr lang="en-US" dirty="0">
                <a:latin typeface="Abel" panose="020B0604020202020204" charset="0"/>
              </a:rPr>
            </a:br>
            <a:r>
              <a:rPr lang="en-US" dirty="0">
                <a:latin typeface="Abel" panose="020B0604020202020204" charset="0"/>
              </a:rPr>
              <a:t>Now, go ahead and explore!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20EC4-3C83-4B25-9D97-1F46226E6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702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007" name="Google Shape;1007;p34"/>
          <p:cNvSpPr txBox="1">
            <a:spLocks noGrp="1"/>
          </p:cNvSpPr>
          <p:nvPr>
            <p:ph type="ctrTitle" idx="4294967295"/>
          </p:nvPr>
        </p:nvSpPr>
        <p:spPr>
          <a:xfrm>
            <a:off x="1777825" y="266456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Abel" panose="020B0604020202020204" charset="0"/>
              </a:rPr>
              <a:t>Thanks!</a:t>
            </a:r>
            <a:endParaRPr sz="4800" dirty="0">
              <a:latin typeface="Abel" panose="020B0604020202020204" charset="0"/>
            </a:endParaRPr>
          </a:p>
        </p:txBody>
      </p:sp>
      <p:sp>
        <p:nvSpPr>
          <p:cNvPr id="1008" name="Google Shape;1008;p34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ANY QUESTIONS?</a:t>
            </a:r>
            <a:endParaRPr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grpSp>
        <p:nvGrpSpPr>
          <p:cNvPr id="1009" name="Google Shape;1009;p34"/>
          <p:cNvGrpSpPr/>
          <p:nvPr/>
        </p:nvGrpSpPr>
        <p:grpSpPr>
          <a:xfrm>
            <a:off x="3905321" y="916984"/>
            <a:ext cx="1333358" cy="1333477"/>
            <a:chOff x="570875" y="4322250"/>
            <a:chExt cx="443300" cy="443325"/>
          </a:xfrm>
        </p:grpSpPr>
        <p:sp>
          <p:nvSpPr>
            <p:cNvPr id="1010" name="Google Shape;1010;p3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7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bel" panose="020B0604020202020204" charset="0"/>
              </a:rPr>
              <a:t>Why does the Sun rise and set?</a:t>
            </a:r>
            <a:endParaRPr dirty="0">
              <a:latin typeface="Abel" panose="020B0604020202020204" charset="0"/>
            </a:endParaRPr>
          </a:p>
        </p:txBody>
      </p:sp>
      <p:sp>
        <p:nvSpPr>
          <p:cNvPr id="788" name="Google Shape;788;p17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endParaRPr dirty="0"/>
          </a:p>
        </p:txBody>
      </p:sp>
      <p:sp>
        <p:nvSpPr>
          <p:cNvPr id="789" name="Google Shape;789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picture containing indoor, dark, night sky&#10;&#10;Description automatically generated">
            <a:extLst>
              <a:ext uri="{FF2B5EF4-FFF2-40B4-BE49-F238E27FC236}">
                <a16:creationId xmlns:a16="http://schemas.microsoft.com/office/drawing/2014/main" id="{385C6CA9-A2F7-4C83-BFD1-5B8E5BC5F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942" y="1577785"/>
            <a:ext cx="4808116" cy="270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00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CA1D-23CF-4545-B82F-DC9A2B6B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Why does the Sun rise and set?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CAC24-12FD-44CF-8D0C-DB7C35BA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Answer: The Sun appears to </a:t>
            </a:r>
          </a:p>
          <a:p>
            <a:pPr marL="76200" indent="0">
              <a:buNone/>
            </a:pPr>
            <a:r>
              <a:rPr lang="en-US" dirty="0"/>
              <a:t>rise and set because the </a:t>
            </a:r>
          </a:p>
          <a:p>
            <a:pPr marL="76200" indent="0">
              <a:buNone/>
            </a:pPr>
            <a:r>
              <a:rPr lang="en-US" dirty="0"/>
              <a:t>Earth is spinning (rotating)</a:t>
            </a:r>
          </a:p>
          <a:p>
            <a:pPr marL="76200" indent="0">
              <a:buNone/>
            </a:pPr>
            <a:r>
              <a:rPr lang="en-US" dirty="0"/>
              <a:t> about its own axis!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2C436-7ACC-4F64-9487-AF9DF00DA5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 descr="A picture containing satellite, dark, outdoor object, night sky&#10;&#10;Description automatically generated">
            <a:extLst>
              <a:ext uri="{FF2B5EF4-FFF2-40B4-BE49-F238E27FC236}">
                <a16:creationId xmlns:a16="http://schemas.microsoft.com/office/drawing/2014/main" id="{2DC31409-68D3-460A-A537-8D6ED443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899" y="1815566"/>
            <a:ext cx="2959917" cy="22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7AD8-91D5-4FCF-A5E2-7B00960C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The sky is moving too!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72977-F1D1-45AA-A412-41AA88170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is not the only star to rise and set every day.</a:t>
            </a:r>
          </a:p>
          <a:p>
            <a:r>
              <a:rPr lang="en-US" dirty="0"/>
              <a:t>From the surface of the Earth, it appears as if the sky is rotating around 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9276-ADEE-4155-973E-CC863D077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135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1526C-1973-45B6-A9AC-7EA99B4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The sky is moving too!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F01CB-B00A-41AE-BEAF-F7D3082DF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EADC3-22CD-4D8D-9FD0-AE82BF299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0DC5F-727E-4FF6-9594-B4FEFD55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275" y="1577785"/>
            <a:ext cx="5105400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5A80-1CC1-488D-8827-E39F94BD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The celestial sphere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044B7-1CFD-4505-9C48-786697A3C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49" y="1478900"/>
            <a:ext cx="3530825" cy="3367272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Everything we see in the sky (above the clouds) can be mapped on what we call: “The Celestial Sphere”. 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equator and poles of the Earth match those of the celestial sphere.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091EE-15BD-4F9B-AD4E-968DE051F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 descr="figure 02-09">
            <a:extLst>
              <a:ext uri="{FF2B5EF4-FFF2-40B4-BE49-F238E27FC236}">
                <a16:creationId xmlns:a16="http://schemas.microsoft.com/office/drawing/2014/main" id="{46CE4940-B90E-4936-9695-E1D50C3DC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027113" y="1478900"/>
            <a:ext cx="2983777" cy="3367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572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A0BB-DADF-46DC-A07A-975839AA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el" panose="020B0604020202020204" charset="0"/>
              </a:rPr>
              <a:t>Circumpolar stars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5126E-308B-43A7-AA86-749F6C2DC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475" y="1577784"/>
            <a:ext cx="3650225" cy="2793965"/>
          </a:xfrm>
        </p:spPr>
        <p:txBody>
          <a:bodyPr/>
          <a:lstStyle/>
          <a:p>
            <a:r>
              <a:rPr lang="en-US" dirty="0"/>
              <a:t>Depending on your location on the Earth, some stars will never rise and set. </a:t>
            </a:r>
          </a:p>
          <a:p>
            <a:r>
              <a:rPr lang="en-US" dirty="0"/>
              <a:t>These stars are called “Circumpolar stars”.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F8156-74AE-4DAA-BDFD-397E480D85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 descr="cel-sph">
            <a:extLst>
              <a:ext uri="{FF2B5EF4-FFF2-40B4-BE49-F238E27FC236}">
                <a16:creationId xmlns:a16="http://schemas.microsoft.com/office/drawing/2014/main" id="{83DD0BDD-8A6A-4D04-9D0D-135B8D9F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1766" y="1577785"/>
            <a:ext cx="2796709" cy="279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1252858"/>
      </p:ext>
    </p:extLst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870</Words>
  <Application>Microsoft Office PowerPoint</Application>
  <PresentationFormat>On-screen Show (16:9)</PresentationFormat>
  <Paragraphs>118</Paragraphs>
  <Slides>32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Iris template</vt:lpstr>
      <vt:lpstr>How Astronomy Shaped The Modern Civilization &amp; How To Find Direction Using The Stars</vt:lpstr>
      <vt:lpstr>About me:</vt:lpstr>
      <vt:lpstr>PowerPoint Presentation</vt:lpstr>
      <vt:lpstr>Why does the Sun rise and set?</vt:lpstr>
      <vt:lpstr>Why does the Sun rise and set?</vt:lpstr>
      <vt:lpstr>The sky is moving too!</vt:lpstr>
      <vt:lpstr>The sky is moving too!</vt:lpstr>
      <vt:lpstr>The celestial sphere</vt:lpstr>
      <vt:lpstr>Circumpolar stars</vt:lpstr>
      <vt:lpstr>Circumpolar stars</vt:lpstr>
      <vt:lpstr>Circumpolar stars</vt:lpstr>
      <vt:lpstr>Circumpolar stars</vt:lpstr>
      <vt:lpstr>Constellations!</vt:lpstr>
      <vt:lpstr>Constellations!</vt:lpstr>
      <vt:lpstr>Using constellations in agriculture:</vt:lpstr>
      <vt:lpstr>Using constellations in agriculture:</vt:lpstr>
      <vt:lpstr>Using constellations in agriculture:</vt:lpstr>
      <vt:lpstr>Why was astronomy key to modern civilization?</vt:lpstr>
      <vt:lpstr>Using stars for navigating:</vt:lpstr>
      <vt:lpstr>Locating the “North star”</vt:lpstr>
      <vt:lpstr>When Big Dipper is obscured, we can use Cassiopeia, on the other side of Polaris:</vt:lpstr>
      <vt:lpstr>Added bonus - finding your latitude:</vt:lpstr>
      <vt:lpstr>Using stars for navigating:</vt:lpstr>
      <vt:lpstr>Alas, you can’t find Polaris once you cross the equator into southern hemisphere!</vt:lpstr>
      <vt:lpstr>Alas, you can’t find Polaris once you cross the equator into southern hemisphere!</vt:lpstr>
      <vt:lpstr>We use “Crux”, a.k.a. the “Southern Cross”</vt:lpstr>
      <vt:lpstr>What if you can’t find any of these stars?</vt:lpstr>
      <vt:lpstr>How to do it:</vt:lpstr>
      <vt:lpstr>How to do it:</vt:lpstr>
      <vt:lpstr>How to do it:</vt:lpstr>
      <vt:lpstr>So, there you have it: a brief guide to navigating using stars; wherever you are in the world, you now know how to find North, South, East and West!  Now, go ahead and explore!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Astronomy Shaped The Modern Civilization &amp; How To Find Direction Using The Stars</dc:title>
  <cp:lastModifiedBy>Teja Teppala</cp:lastModifiedBy>
  <cp:revision>2</cp:revision>
  <dcterms:modified xsi:type="dcterms:W3CDTF">2024-03-31T13:26:02Z</dcterms:modified>
</cp:coreProperties>
</file>